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ygada 1918"/>
      <p:regular r:id="rId17"/>
    </p:embeddedFont>
    <p:embeddedFont>
      <p:font typeface="Brygada 1918"/>
      <p:regular r:id="rId18"/>
    </p:embeddedFont>
    <p:embeddedFont>
      <p:font typeface="Brygada 1918"/>
      <p:regular r:id="rId19"/>
    </p:embeddedFont>
    <p:embeddedFont>
      <p:font typeface="Brygada 1918"/>
      <p:regular r:id="rId20"/>
    </p:embeddedFont>
    <p:embeddedFont>
      <p:font typeface="Montserrat Medium"/>
      <p:regular r:id="rId21"/>
    </p:embeddedFont>
    <p:embeddedFont>
      <p:font typeface="Montserrat Medium"/>
      <p:regular r:id="rId22"/>
    </p:embeddedFont>
    <p:embeddedFont>
      <p:font typeface="Montserrat Medium"/>
      <p:regular r:id="rId23"/>
    </p:embeddedFont>
    <p:embeddedFont>
      <p:font typeface="Montserrat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727008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Insurance Risks &amp; Claim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4475202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Comprehensive analysis of 18,806 policies revealing risk patterns, claim behavior, and high-cost customer segments across demographics and vehicle characteristics.</a:t>
            </a: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487" y="518160"/>
            <a:ext cx="6911221" cy="628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Strategic Recommendations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659487" y="1523167"/>
            <a:ext cx="6561534" cy="2593419"/>
          </a:xfrm>
          <a:prstGeom prst="roundRect">
            <a:avLst>
              <a:gd name="adj" fmla="val 1090"/>
            </a:avLst>
          </a:prstGeom>
          <a:solidFill>
            <a:srgbClr val="4D1529"/>
          </a:solidFill>
          <a:ln/>
        </p:spPr>
      </p:sp>
      <p:sp>
        <p:nvSpPr>
          <p:cNvPr id="4" name="Shape 2"/>
          <p:cNvSpPr/>
          <p:nvPr/>
        </p:nvSpPr>
        <p:spPr>
          <a:xfrm>
            <a:off x="847844" y="1711523"/>
            <a:ext cx="565309" cy="565309"/>
          </a:xfrm>
          <a:prstGeom prst="roundRect">
            <a:avLst>
              <a:gd name="adj" fmla="val 16173607"/>
            </a:avLst>
          </a:prstGeom>
          <a:solidFill>
            <a:srgbClr val="FFB393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03340" y="1867019"/>
            <a:ext cx="254318" cy="25431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47844" y="2465189"/>
            <a:ext cx="2831783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Pricing &amp; Underwriting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847844" y="2892147"/>
            <a:ext cx="618482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Increase premiums for kids driving households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847844" y="3259455"/>
            <a:ext cx="618482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Adjust rates for high-traffic urban zones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847844" y="3626763"/>
            <a:ext cx="618482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Risk-based deductibles for older vehicles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409378" y="1523167"/>
            <a:ext cx="6561534" cy="2593419"/>
          </a:xfrm>
          <a:prstGeom prst="roundRect">
            <a:avLst>
              <a:gd name="adj" fmla="val 1090"/>
            </a:avLst>
          </a:prstGeom>
          <a:solidFill>
            <a:srgbClr val="4D1529"/>
          </a:solidFill>
          <a:ln/>
        </p:spPr>
      </p:sp>
      <p:sp>
        <p:nvSpPr>
          <p:cNvPr id="11" name="Shape 8"/>
          <p:cNvSpPr/>
          <p:nvPr/>
        </p:nvSpPr>
        <p:spPr>
          <a:xfrm>
            <a:off x="7597735" y="1711523"/>
            <a:ext cx="565309" cy="565309"/>
          </a:xfrm>
          <a:prstGeom prst="roundRect">
            <a:avLst>
              <a:gd name="adj" fmla="val 16173607"/>
            </a:avLst>
          </a:prstGeom>
          <a:solidFill>
            <a:srgbClr val="FFB393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3231" y="1867019"/>
            <a:ext cx="254318" cy="25431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597735" y="2465189"/>
            <a:ext cx="251269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Risk Mitigation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7597735" y="2892147"/>
            <a:ext cx="618482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Driver training discounts for young drivers</a:t>
            </a:r>
            <a:endParaRPr lang="en-US" sz="1450" dirty="0"/>
          </a:p>
        </p:txBody>
      </p:sp>
      <p:sp>
        <p:nvSpPr>
          <p:cNvPr id="15" name="Text 11"/>
          <p:cNvSpPr/>
          <p:nvPr/>
        </p:nvSpPr>
        <p:spPr>
          <a:xfrm>
            <a:off x="7597735" y="3259455"/>
            <a:ext cx="618482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Safe-driving rewards programs</a:t>
            </a:r>
            <a:endParaRPr lang="en-US" sz="1450" dirty="0"/>
          </a:p>
        </p:txBody>
      </p:sp>
      <p:sp>
        <p:nvSpPr>
          <p:cNvPr id="16" name="Text 12"/>
          <p:cNvSpPr/>
          <p:nvPr/>
        </p:nvSpPr>
        <p:spPr>
          <a:xfrm>
            <a:off x="7597735" y="3626763"/>
            <a:ext cx="618482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Telematics-based monitoring</a:t>
            </a:r>
            <a:endParaRPr lang="en-US" sz="1450" dirty="0"/>
          </a:p>
        </p:txBody>
      </p:sp>
      <p:sp>
        <p:nvSpPr>
          <p:cNvPr id="17" name="Shape 13"/>
          <p:cNvSpPr/>
          <p:nvPr/>
        </p:nvSpPr>
        <p:spPr>
          <a:xfrm>
            <a:off x="659487" y="4304943"/>
            <a:ext cx="6561534" cy="2593419"/>
          </a:xfrm>
          <a:prstGeom prst="roundRect">
            <a:avLst>
              <a:gd name="adj" fmla="val 1090"/>
            </a:avLst>
          </a:prstGeom>
          <a:solidFill>
            <a:srgbClr val="4D1529"/>
          </a:solidFill>
          <a:ln/>
        </p:spPr>
      </p:sp>
      <p:sp>
        <p:nvSpPr>
          <p:cNvPr id="18" name="Shape 14"/>
          <p:cNvSpPr/>
          <p:nvPr/>
        </p:nvSpPr>
        <p:spPr>
          <a:xfrm>
            <a:off x="847844" y="4493300"/>
            <a:ext cx="565309" cy="565309"/>
          </a:xfrm>
          <a:prstGeom prst="roundRect">
            <a:avLst>
              <a:gd name="adj" fmla="val 16173607"/>
            </a:avLst>
          </a:prstGeom>
          <a:solidFill>
            <a:srgbClr val="FFB393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3340" y="4648795"/>
            <a:ext cx="254318" cy="254317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847844" y="5246965"/>
            <a:ext cx="251269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Customer Strategy</a:t>
            </a:r>
            <a:endParaRPr lang="en-US" sz="1950" dirty="0"/>
          </a:p>
        </p:txBody>
      </p:sp>
      <p:sp>
        <p:nvSpPr>
          <p:cNvPr id="21" name="Text 16"/>
          <p:cNvSpPr/>
          <p:nvPr/>
        </p:nvSpPr>
        <p:spPr>
          <a:xfrm>
            <a:off x="847844" y="5673923"/>
            <a:ext cx="618482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Loyalty programs for bachelor professionals</a:t>
            </a:r>
            <a:endParaRPr lang="en-US" sz="1450" dirty="0"/>
          </a:p>
        </p:txBody>
      </p:sp>
      <p:sp>
        <p:nvSpPr>
          <p:cNvPr id="22" name="Text 17"/>
          <p:cNvSpPr/>
          <p:nvPr/>
        </p:nvSpPr>
        <p:spPr>
          <a:xfrm>
            <a:off x="847844" y="6041231"/>
            <a:ext cx="618482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Lower premiums for rural markets</a:t>
            </a:r>
            <a:endParaRPr lang="en-US" sz="1450" dirty="0"/>
          </a:p>
        </p:txBody>
      </p:sp>
      <p:sp>
        <p:nvSpPr>
          <p:cNvPr id="23" name="Text 18"/>
          <p:cNvSpPr/>
          <p:nvPr/>
        </p:nvSpPr>
        <p:spPr>
          <a:xfrm>
            <a:off x="847844" y="6408539"/>
            <a:ext cx="618482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Married driver retention incentives</a:t>
            </a:r>
            <a:endParaRPr lang="en-US" sz="1450" dirty="0"/>
          </a:p>
        </p:txBody>
      </p:sp>
      <p:sp>
        <p:nvSpPr>
          <p:cNvPr id="24" name="Shape 19"/>
          <p:cNvSpPr/>
          <p:nvPr/>
        </p:nvSpPr>
        <p:spPr>
          <a:xfrm>
            <a:off x="7409378" y="4304943"/>
            <a:ext cx="6561534" cy="2593419"/>
          </a:xfrm>
          <a:prstGeom prst="roundRect">
            <a:avLst>
              <a:gd name="adj" fmla="val 1090"/>
            </a:avLst>
          </a:prstGeom>
          <a:solidFill>
            <a:srgbClr val="4D1529"/>
          </a:solidFill>
          <a:ln/>
        </p:spPr>
      </p:sp>
      <p:sp>
        <p:nvSpPr>
          <p:cNvPr id="25" name="Shape 20"/>
          <p:cNvSpPr/>
          <p:nvPr/>
        </p:nvSpPr>
        <p:spPr>
          <a:xfrm>
            <a:off x="7597735" y="4493300"/>
            <a:ext cx="565309" cy="565309"/>
          </a:xfrm>
          <a:prstGeom prst="roundRect">
            <a:avLst>
              <a:gd name="adj" fmla="val 16173607"/>
            </a:avLst>
          </a:prstGeom>
          <a:solidFill>
            <a:srgbClr val="FFB393"/>
          </a:solidFill>
          <a:ln/>
        </p:spPr>
      </p:sp>
      <p:pic>
        <p:nvPicPr>
          <p:cNvPr id="2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3231" y="4648795"/>
            <a:ext cx="254318" cy="254317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7597735" y="5246965"/>
            <a:ext cx="251269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Operations</a:t>
            </a:r>
            <a:endParaRPr lang="en-US" sz="1950" dirty="0"/>
          </a:p>
        </p:txBody>
      </p:sp>
      <p:sp>
        <p:nvSpPr>
          <p:cNvPr id="28" name="Text 22"/>
          <p:cNvSpPr/>
          <p:nvPr/>
        </p:nvSpPr>
        <p:spPr>
          <a:xfrm>
            <a:off x="7597735" y="5673923"/>
            <a:ext cx="618482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Predictive models using car-year trends</a:t>
            </a:r>
            <a:endParaRPr lang="en-US" sz="1450" dirty="0"/>
          </a:p>
        </p:txBody>
      </p:sp>
      <p:sp>
        <p:nvSpPr>
          <p:cNvPr id="29" name="Text 23"/>
          <p:cNvSpPr/>
          <p:nvPr/>
        </p:nvSpPr>
        <p:spPr>
          <a:xfrm>
            <a:off x="7597735" y="6041231"/>
            <a:ext cx="618482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Enhanced risk scoring algorithms</a:t>
            </a:r>
            <a:endParaRPr lang="en-US" sz="1450" dirty="0"/>
          </a:p>
        </p:txBody>
      </p:sp>
      <p:sp>
        <p:nvSpPr>
          <p:cNvPr id="30" name="Text 24"/>
          <p:cNvSpPr/>
          <p:nvPr/>
        </p:nvSpPr>
        <p:spPr>
          <a:xfrm>
            <a:off x="7597735" y="6408539"/>
            <a:ext cx="618482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Demographic-based underwriting</a:t>
            </a:r>
            <a:endParaRPr lang="en-US" sz="1450" dirty="0"/>
          </a:p>
        </p:txBody>
      </p:sp>
      <p:sp>
        <p:nvSpPr>
          <p:cNvPr id="31" name="Text 25"/>
          <p:cNvSpPr/>
          <p:nvPr/>
        </p:nvSpPr>
        <p:spPr>
          <a:xfrm>
            <a:off x="659487" y="7110293"/>
            <a:ext cx="13311426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Implementing these strategies can significantly reduce claim costs, improve underwriting accuracy, and enhance customer profitability across all segments.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955483"/>
            <a:ext cx="6363772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Metrics at a Glance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3204210"/>
            <a:ext cx="3082290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18,806</a:t>
            </a:r>
            <a:endParaRPr lang="en-US" sz="5550" dirty="0"/>
          </a:p>
        </p:txBody>
      </p:sp>
      <p:sp>
        <p:nvSpPr>
          <p:cNvPr id="4" name="Text 2"/>
          <p:cNvSpPr/>
          <p:nvPr/>
        </p:nvSpPr>
        <p:spPr>
          <a:xfrm>
            <a:off x="863084" y="417826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Total Policies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49260" y="4663440"/>
            <a:ext cx="3082290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Customer base covered under insurance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4099084" y="3204210"/>
            <a:ext cx="3082290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$93.77M</a:t>
            </a:r>
            <a:endParaRPr lang="en-US" sz="5550" dirty="0"/>
          </a:p>
        </p:txBody>
      </p:sp>
      <p:sp>
        <p:nvSpPr>
          <p:cNvPr id="7" name="Text 5"/>
          <p:cNvSpPr/>
          <p:nvPr/>
        </p:nvSpPr>
        <p:spPr>
          <a:xfrm>
            <a:off x="4212908" y="417826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Total Claims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099084" y="4663440"/>
            <a:ext cx="3082290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Total payout across all claims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448907" y="3204210"/>
            <a:ext cx="3082290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0.51</a:t>
            </a:r>
            <a:endParaRPr lang="en-US" sz="5550" dirty="0"/>
          </a:p>
        </p:txBody>
      </p:sp>
      <p:sp>
        <p:nvSpPr>
          <p:cNvPr id="10" name="Text 8"/>
          <p:cNvSpPr/>
          <p:nvPr/>
        </p:nvSpPr>
        <p:spPr>
          <a:xfrm>
            <a:off x="7562731" y="417826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Claim Frequency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48907" y="4663440"/>
            <a:ext cx="3082290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Average claim every two years per client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0798731" y="3204210"/>
            <a:ext cx="3082409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$5,000</a:t>
            </a:r>
            <a:endParaRPr lang="en-US" sz="5550" dirty="0"/>
          </a:p>
        </p:txBody>
      </p:sp>
      <p:sp>
        <p:nvSpPr>
          <p:cNvPr id="13" name="Text 11"/>
          <p:cNvSpPr/>
          <p:nvPr/>
        </p:nvSpPr>
        <p:spPr>
          <a:xfrm>
            <a:off x="10912554" y="417826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Avg Claim Amount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98731" y="4663440"/>
            <a:ext cx="308240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Typical payout per claim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49260" y="5589151"/>
            <a:ext cx="131318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insured population is large with moderately frequent claims and controlled severity. Gender distribution shows no bias in claim trends.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208961"/>
            <a:ext cx="6263878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Vehicle Usage Patterns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260" y="2484477"/>
            <a:ext cx="7670244" cy="405074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013353" y="6565702"/>
            <a:ext cx="214074" cy="214074"/>
          </a:xfrm>
          <a:prstGeom prst="roundRect">
            <a:avLst>
              <a:gd name="adj" fmla="val 8543"/>
            </a:avLst>
          </a:prstGeom>
          <a:solidFill>
            <a:srgbClr val="8A2900"/>
          </a:solidFill>
          <a:ln/>
        </p:spPr>
      </p:sp>
      <p:sp>
        <p:nvSpPr>
          <p:cNvPr id="5" name="Text 2"/>
          <p:cNvSpPr/>
          <p:nvPr/>
        </p:nvSpPr>
        <p:spPr>
          <a:xfrm>
            <a:off x="3288387" y="6565702"/>
            <a:ext cx="1219795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Private Use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4660583" y="6565702"/>
            <a:ext cx="214074" cy="214074"/>
          </a:xfrm>
          <a:prstGeom prst="roundRect">
            <a:avLst>
              <a:gd name="adj" fmla="val 8543"/>
            </a:avLst>
          </a:prstGeom>
          <a:solidFill>
            <a:srgbClr val="FF7338"/>
          </a:solidFill>
          <a:ln/>
        </p:spPr>
      </p:sp>
      <p:sp>
        <p:nvSpPr>
          <p:cNvPr id="7" name="Text 4"/>
          <p:cNvSpPr/>
          <p:nvPr/>
        </p:nvSpPr>
        <p:spPr>
          <a:xfrm>
            <a:off x="4935617" y="6565702"/>
            <a:ext cx="1785104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Commercial Use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8949333" y="2457688"/>
            <a:ext cx="3425547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Private Dominates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8949333" y="3099911"/>
            <a:ext cx="4939427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Private vehicles account for 80% of claims due to higher volume. Commercial cars show lower count but may represent higher severity per policy.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8949333" y="4662249"/>
            <a:ext cx="4939427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Recommendation: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Track per-policy loss ratio for commercial vehicles.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8027" y="497324"/>
            <a:ext cx="6938010" cy="601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Top Claim-Generating Brands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18027" y="1369457"/>
            <a:ext cx="7880747" cy="1455420"/>
          </a:xfrm>
          <a:prstGeom prst="roundRect">
            <a:avLst>
              <a:gd name="adj" fmla="val 1860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6298406" y="1549837"/>
            <a:ext cx="240625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Ford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298406" y="1958816"/>
            <a:ext cx="751998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$8.4M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in claims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98406" y="2355771"/>
            <a:ext cx="751998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Highest exposure brand requiring model-specific risk review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118027" y="3005257"/>
            <a:ext cx="7880747" cy="1455420"/>
          </a:xfrm>
          <a:prstGeom prst="roundRect">
            <a:avLst>
              <a:gd name="adj" fmla="val 1860"/>
            </a:avLst>
          </a:prstGeom>
          <a:solidFill>
            <a:srgbClr val="4D1529"/>
          </a:solidFill>
          <a:ln/>
        </p:spPr>
      </p:sp>
      <p:sp>
        <p:nvSpPr>
          <p:cNvPr id="9" name="Text 6"/>
          <p:cNvSpPr/>
          <p:nvPr/>
        </p:nvSpPr>
        <p:spPr>
          <a:xfrm>
            <a:off x="6298406" y="3185636"/>
            <a:ext cx="240625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Chevrolet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298406" y="3594616"/>
            <a:ext cx="751998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$7.4M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in claims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298406" y="3991570"/>
            <a:ext cx="751998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Second highest with significant market presence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118027" y="4641056"/>
            <a:ext cx="7880747" cy="1455420"/>
          </a:xfrm>
          <a:prstGeom prst="roundRect">
            <a:avLst>
              <a:gd name="adj" fmla="val 1860"/>
            </a:avLst>
          </a:prstGeom>
          <a:solidFill>
            <a:srgbClr val="4D1529"/>
          </a:solidFill>
          <a:ln/>
        </p:spPr>
      </p:sp>
      <p:sp>
        <p:nvSpPr>
          <p:cNvPr id="13" name="Text 10"/>
          <p:cNvSpPr/>
          <p:nvPr/>
        </p:nvSpPr>
        <p:spPr>
          <a:xfrm>
            <a:off x="6298406" y="4821436"/>
            <a:ext cx="240625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Toyota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6298406" y="5230416"/>
            <a:ext cx="751998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$4.6M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in claims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298406" y="5627370"/>
            <a:ext cx="751998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Popular brand with moderate claim volume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118027" y="6276856"/>
            <a:ext cx="7880747" cy="1455420"/>
          </a:xfrm>
          <a:prstGeom prst="roundRect">
            <a:avLst>
              <a:gd name="adj" fmla="val 1860"/>
            </a:avLst>
          </a:prstGeom>
          <a:solidFill>
            <a:srgbClr val="4D1529"/>
          </a:solidFill>
          <a:ln/>
        </p:spPr>
      </p:sp>
      <p:sp>
        <p:nvSpPr>
          <p:cNvPr id="17" name="Text 14"/>
          <p:cNvSpPr/>
          <p:nvPr/>
        </p:nvSpPr>
        <p:spPr>
          <a:xfrm>
            <a:off x="6298406" y="6457236"/>
            <a:ext cx="240625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GMC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6298406" y="6866215"/>
            <a:ext cx="751998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$4.4M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in claims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6298406" y="7263170"/>
            <a:ext cx="751998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Commercial vehicle exposure driver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7209" y="414218"/>
            <a:ext cx="5676305" cy="502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Geographic Risk Distribution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209" y="1217533"/>
            <a:ext cx="13575983" cy="76024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27209" y="8989457"/>
            <a:ext cx="13575983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Claims are evenly distributed across zones, but urban and highly urban areas show slightly higher severity due to traffic density and congestion.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8527" y="470297"/>
            <a:ext cx="842843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Age Groups Drive Different Risk Levels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598527" y="1382316"/>
            <a:ext cx="13433346" cy="1048583"/>
          </a:xfrm>
          <a:prstGeom prst="roundRect">
            <a:avLst>
              <a:gd name="adj" fmla="val 2447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21387" y="1405176"/>
            <a:ext cx="684014" cy="1002863"/>
          </a:xfrm>
          <a:prstGeom prst="rect">
            <a:avLst/>
          </a:prstGeom>
          <a:solidFill>
            <a:srgbClr val="4D1529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5104" y="1778318"/>
            <a:ext cx="256461" cy="25646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76375" y="1576149"/>
            <a:ext cx="2280285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15-25 Years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476375" y="1963579"/>
            <a:ext cx="12361664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$10.3M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— Lowest claim volume, possibly due to fewer policies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98527" y="2601873"/>
            <a:ext cx="13433346" cy="1048583"/>
          </a:xfrm>
          <a:prstGeom prst="roundRect">
            <a:avLst>
              <a:gd name="adj" fmla="val 2447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1387" y="2624733"/>
            <a:ext cx="684014" cy="1002863"/>
          </a:xfrm>
          <a:prstGeom prst="rect">
            <a:avLst/>
          </a:prstGeom>
          <a:solidFill>
            <a:srgbClr val="4D1529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104" y="2997875"/>
            <a:ext cx="256461" cy="25646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476375" y="2795707"/>
            <a:ext cx="2280285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26-35 Years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476375" y="3183136"/>
            <a:ext cx="12361664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$17.7M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— High driving frequency begins</a:t>
            </a:r>
            <a:endParaRPr lang="en-US" sz="1300" dirty="0"/>
          </a:p>
        </p:txBody>
      </p:sp>
      <p:sp>
        <p:nvSpPr>
          <p:cNvPr id="13" name="Shape 9"/>
          <p:cNvSpPr/>
          <p:nvPr/>
        </p:nvSpPr>
        <p:spPr>
          <a:xfrm>
            <a:off x="598527" y="3821430"/>
            <a:ext cx="13433346" cy="1048583"/>
          </a:xfrm>
          <a:prstGeom prst="roundRect">
            <a:avLst>
              <a:gd name="adj" fmla="val 2447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621387" y="3844290"/>
            <a:ext cx="684014" cy="1002863"/>
          </a:xfrm>
          <a:prstGeom prst="rect">
            <a:avLst/>
          </a:prstGeom>
          <a:solidFill>
            <a:srgbClr val="4D1529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104" y="4217432"/>
            <a:ext cx="256461" cy="25646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476375" y="4015264"/>
            <a:ext cx="2280285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36-45 Years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1476375" y="4402693"/>
            <a:ext cx="12361664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$17.6M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— Peak earning and driving years</a:t>
            </a:r>
            <a:endParaRPr lang="en-US" sz="1300" dirty="0"/>
          </a:p>
        </p:txBody>
      </p:sp>
      <p:sp>
        <p:nvSpPr>
          <p:cNvPr id="18" name="Shape 13"/>
          <p:cNvSpPr/>
          <p:nvPr/>
        </p:nvSpPr>
        <p:spPr>
          <a:xfrm>
            <a:off x="598527" y="5040987"/>
            <a:ext cx="13433346" cy="1048583"/>
          </a:xfrm>
          <a:prstGeom prst="roundRect">
            <a:avLst>
              <a:gd name="adj" fmla="val 2447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621387" y="5063847"/>
            <a:ext cx="684014" cy="1002863"/>
          </a:xfrm>
          <a:prstGeom prst="rect">
            <a:avLst/>
          </a:prstGeom>
          <a:solidFill>
            <a:srgbClr val="4D1529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5104" y="5436989"/>
            <a:ext cx="256461" cy="25646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476375" y="5234821"/>
            <a:ext cx="2280285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46-55 Years</a:t>
            </a:r>
            <a:endParaRPr lang="en-US" sz="1750" dirty="0"/>
          </a:p>
        </p:txBody>
      </p:sp>
      <p:sp>
        <p:nvSpPr>
          <p:cNvPr id="22" name="Text 16"/>
          <p:cNvSpPr/>
          <p:nvPr/>
        </p:nvSpPr>
        <p:spPr>
          <a:xfrm>
            <a:off x="1476375" y="5622250"/>
            <a:ext cx="12361664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$17.6M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— Continued high activity</a:t>
            </a:r>
            <a:endParaRPr lang="en-US" sz="1300" dirty="0"/>
          </a:p>
        </p:txBody>
      </p:sp>
      <p:sp>
        <p:nvSpPr>
          <p:cNvPr id="23" name="Shape 17"/>
          <p:cNvSpPr/>
          <p:nvPr/>
        </p:nvSpPr>
        <p:spPr>
          <a:xfrm>
            <a:off x="598527" y="6260544"/>
            <a:ext cx="13433346" cy="1048583"/>
          </a:xfrm>
          <a:prstGeom prst="roundRect">
            <a:avLst>
              <a:gd name="adj" fmla="val 2447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621387" y="6283404"/>
            <a:ext cx="684014" cy="1002863"/>
          </a:xfrm>
          <a:prstGeom prst="rect">
            <a:avLst/>
          </a:prstGeom>
          <a:solidFill>
            <a:srgbClr val="4D1529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5104" y="6656546"/>
            <a:ext cx="256461" cy="25646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476375" y="6454378"/>
            <a:ext cx="2280285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56-65 Years</a:t>
            </a:r>
            <a:endParaRPr lang="en-US" sz="1750" dirty="0"/>
          </a:p>
        </p:txBody>
      </p:sp>
      <p:sp>
        <p:nvSpPr>
          <p:cNvPr id="27" name="Text 20"/>
          <p:cNvSpPr/>
          <p:nvPr/>
        </p:nvSpPr>
        <p:spPr>
          <a:xfrm>
            <a:off x="1476375" y="6841808"/>
            <a:ext cx="12361664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$17.8M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— Highest in age bracket</a:t>
            </a:r>
            <a:endParaRPr lang="en-US" sz="1300" dirty="0"/>
          </a:p>
        </p:txBody>
      </p:sp>
      <p:sp>
        <p:nvSpPr>
          <p:cNvPr id="28" name="Text 21"/>
          <p:cNvSpPr/>
          <p:nvPr/>
        </p:nvSpPr>
        <p:spPr>
          <a:xfrm>
            <a:off x="598527" y="7501533"/>
            <a:ext cx="13433346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Middle-aged drivers (26-65) produce approximately 75% of total claims due to higher driving frequency and vehicle ownership.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92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872" y="543639"/>
            <a:ext cx="7760256" cy="1318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Critical Risk Factor: Kids Driving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91872" y="2158127"/>
            <a:ext cx="7760256" cy="1756886"/>
          </a:xfrm>
          <a:prstGeom prst="roundRect">
            <a:avLst>
              <a:gd name="adj" fmla="val 1688"/>
            </a:avLst>
          </a:prstGeom>
          <a:solidFill>
            <a:srgbClr val="4D1700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16" y="2433280"/>
            <a:ext cx="395287" cy="3162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82447" y="2405182"/>
            <a:ext cx="3163014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⚠️</a:t>
            </a:r>
            <a:pPr algn="l"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 High-Risk Alert</a:t>
            </a:r>
            <a:endParaRPr lang="en-US" sz="2450" dirty="0"/>
          </a:p>
        </p:txBody>
      </p:sp>
      <p:sp>
        <p:nvSpPr>
          <p:cNvPr id="7" name="Text 3"/>
          <p:cNvSpPr/>
          <p:nvPr/>
        </p:nvSpPr>
        <p:spPr>
          <a:xfrm>
            <a:off x="1482447" y="3005852"/>
            <a:ext cx="6772037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Households with kids driving produce </a:t>
            </a:r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$67M in claims during the first year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— the single highest risk segment identified.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72" y="4137303"/>
            <a:ext cx="988457" cy="118610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77973" y="4334947"/>
            <a:ext cx="287393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Premium Adjustments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1877973" y="4782979"/>
            <a:ext cx="657415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Increase rates for new young drivers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72" y="5323403"/>
            <a:ext cx="988457" cy="118610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77973" y="5521047"/>
            <a:ext cx="2635925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Driver Education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1877973" y="5969079"/>
            <a:ext cx="657415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Mandate training programs</a:t>
            </a:r>
            <a:endParaRPr lang="en-US" sz="15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72" y="6509504"/>
            <a:ext cx="988457" cy="118610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877973" y="6707148"/>
            <a:ext cx="2635925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Higher Deductibles</a:t>
            </a:r>
            <a:endParaRPr lang="en-US" sz="2050" dirty="0"/>
          </a:p>
        </p:txBody>
      </p:sp>
      <p:sp>
        <p:nvSpPr>
          <p:cNvPr id="16" name="Text 9"/>
          <p:cNvSpPr/>
          <p:nvPr/>
        </p:nvSpPr>
        <p:spPr>
          <a:xfrm>
            <a:off x="1877973" y="7155180"/>
            <a:ext cx="657415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Implement risk-based pricing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4571" y="294323"/>
            <a:ext cx="4766667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Education &amp; Marital Status Impact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74571" y="918686"/>
            <a:ext cx="1712714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Claims by Education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3121223" y="1948815"/>
            <a:ext cx="1316593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49.7%</a:t>
            </a:r>
            <a:endParaRPr lang="en-US" sz="2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6801" y="1279803"/>
            <a:ext cx="1605677" cy="16056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65978" y="3019187"/>
            <a:ext cx="1427321" cy="178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Bachelors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374571" y="3304580"/>
            <a:ext cx="6810137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$46.61M in claims</a:t>
            </a:r>
            <a:endParaRPr lang="en-US" sz="800" dirty="0"/>
          </a:p>
        </p:txBody>
      </p:sp>
      <p:sp>
        <p:nvSpPr>
          <p:cNvPr id="8" name="Text 5"/>
          <p:cNvSpPr/>
          <p:nvPr/>
        </p:nvSpPr>
        <p:spPr>
          <a:xfrm>
            <a:off x="3121223" y="4385548"/>
            <a:ext cx="1316593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27.8%</a:t>
            </a:r>
            <a:endParaRPr lang="en-US" sz="21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01" y="3716536"/>
            <a:ext cx="1605677" cy="160567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065978" y="5455920"/>
            <a:ext cx="1427321" cy="178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High School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374571" y="5741313"/>
            <a:ext cx="6810137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$26.08M in claims</a:t>
            </a:r>
            <a:endParaRPr lang="en-US" sz="800" dirty="0"/>
          </a:p>
        </p:txBody>
      </p:sp>
      <p:sp>
        <p:nvSpPr>
          <p:cNvPr id="12" name="Text 8"/>
          <p:cNvSpPr/>
          <p:nvPr/>
        </p:nvSpPr>
        <p:spPr>
          <a:xfrm>
            <a:off x="3121223" y="6822281"/>
            <a:ext cx="1316593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15.1%</a:t>
            </a:r>
            <a:endParaRPr lang="en-US" sz="21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801" y="6153269"/>
            <a:ext cx="1605677" cy="160567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065978" y="7892653"/>
            <a:ext cx="1427321" cy="178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Masters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374571" y="8178046"/>
            <a:ext cx="6810137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$14.16M in claims</a:t>
            </a:r>
            <a:endParaRPr lang="en-US" sz="800" dirty="0"/>
          </a:p>
        </p:txBody>
      </p:sp>
      <p:sp>
        <p:nvSpPr>
          <p:cNvPr id="16" name="Text 11"/>
          <p:cNvSpPr/>
          <p:nvPr/>
        </p:nvSpPr>
        <p:spPr>
          <a:xfrm>
            <a:off x="3121223" y="9259014"/>
            <a:ext cx="1316593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6.7%</a:t>
            </a:r>
            <a:endParaRPr lang="en-US" sz="21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801" y="8590002"/>
            <a:ext cx="1605677" cy="160567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065978" y="10329386"/>
            <a:ext cx="1427321" cy="178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PhD</a:t>
            </a:r>
            <a:endParaRPr lang="en-US" sz="1100" dirty="0"/>
          </a:p>
        </p:txBody>
      </p:sp>
      <p:sp>
        <p:nvSpPr>
          <p:cNvPr id="19" name="Text 13"/>
          <p:cNvSpPr/>
          <p:nvPr/>
        </p:nvSpPr>
        <p:spPr>
          <a:xfrm>
            <a:off x="374571" y="10614779"/>
            <a:ext cx="6810137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$6.33M in claims</a:t>
            </a:r>
            <a:endParaRPr lang="en-US" sz="800" dirty="0"/>
          </a:p>
        </p:txBody>
      </p:sp>
      <p:sp>
        <p:nvSpPr>
          <p:cNvPr id="20" name="Text 14"/>
          <p:cNvSpPr/>
          <p:nvPr/>
        </p:nvSpPr>
        <p:spPr>
          <a:xfrm>
            <a:off x="7453312" y="918686"/>
            <a:ext cx="1712714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Insight</a:t>
            </a:r>
            <a:endParaRPr lang="en-US" sz="1300" dirty="0"/>
          </a:p>
        </p:txBody>
      </p:sp>
      <p:sp>
        <p:nvSpPr>
          <p:cNvPr id="21" name="Text 15"/>
          <p:cNvSpPr/>
          <p:nvPr/>
        </p:nvSpPr>
        <p:spPr>
          <a:xfrm>
            <a:off x="7453312" y="1239798"/>
            <a:ext cx="6810137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Higher-educated individuals contribute larger claim amounts due to:</a:t>
            </a:r>
            <a:endParaRPr lang="en-US" sz="800" dirty="0"/>
          </a:p>
        </p:txBody>
      </p:sp>
      <p:sp>
        <p:nvSpPr>
          <p:cNvPr id="22" name="Text 16"/>
          <p:cNvSpPr/>
          <p:nvPr/>
        </p:nvSpPr>
        <p:spPr>
          <a:xfrm>
            <a:off x="7453312" y="1507331"/>
            <a:ext cx="6810137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More expensive vehicles</a:t>
            </a:r>
            <a:endParaRPr lang="en-US" sz="800" dirty="0"/>
          </a:p>
        </p:txBody>
      </p:sp>
      <p:sp>
        <p:nvSpPr>
          <p:cNvPr id="23" name="Text 17"/>
          <p:cNvSpPr/>
          <p:nvPr/>
        </p:nvSpPr>
        <p:spPr>
          <a:xfrm>
            <a:off x="7453312" y="1715929"/>
            <a:ext cx="6810137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Urban living locations</a:t>
            </a:r>
            <a:endParaRPr lang="en-US" sz="800" dirty="0"/>
          </a:p>
        </p:txBody>
      </p:sp>
      <p:sp>
        <p:nvSpPr>
          <p:cNvPr id="24" name="Text 18"/>
          <p:cNvSpPr/>
          <p:nvPr/>
        </p:nvSpPr>
        <p:spPr>
          <a:xfrm>
            <a:off x="7453312" y="1924526"/>
            <a:ext cx="6810137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Higher policy coverage</a:t>
            </a:r>
            <a:endParaRPr lang="en-US" sz="800" dirty="0"/>
          </a:p>
        </p:txBody>
      </p:sp>
      <p:sp>
        <p:nvSpPr>
          <p:cNvPr id="25" name="Text 19"/>
          <p:cNvSpPr/>
          <p:nvPr/>
        </p:nvSpPr>
        <p:spPr>
          <a:xfrm>
            <a:off x="7453312" y="2192060"/>
            <a:ext cx="6810137" cy="342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000000"/>
                </a:solidFill>
                <a:highlight>
                  <a:srgbClr val="FFB393"/>
                </a:highlight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Single policyholders show highest claim totals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across education levels, while married customers demonstrate more stable risk.</a:t>
            </a:r>
            <a:endParaRPr lang="en-US" sz="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928" y="442317"/>
            <a:ext cx="6053971" cy="536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Risk Segmentation Summary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62928" y="1380292"/>
            <a:ext cx="2573417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High Risk Segments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62928" y="1968163"/>
            <a:ext cx="80367" cy="80367"/>
          </a:xfrm>
          <a:prstGeom prst="roundRect">
            <a:avLst>
              <a:gd name="adj" fmla="val 568890"/>
            </a:avLst>
          </a:prstGeom>
          <a:solidFill>
            <a:srgbClr val="FFB393"/>
          </a:solidFill>
          <a:ln/>
        </p:spPr>
      </p:sp>
      <p:sp>
        <p:nvSpPr>
          <p:cNvPr id="5" name="Text 3"/>
          <p:cNvSpPr/>
          <p:nvPr/>
        </p:nvSpPr>
        <p:spPr>
          <a:xfrm>
            <a:off x="804029" y="1882735"/>
            <a:ext cx="2144554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New young drivers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804029" y="2311479"/>
            <a:ext cx="6314956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Kids driving households</a:t>
            </a:r>
            <a:endParaRPr lang="en-US" sz="1250" dirty="0"/>
          </a:p>
        </p:txBody>
      </p:sp>
      <p:sp>
        <p:nvSpPr>
          <p:cNvPr id="7" name="Shape 5"/>
          <p:cNvSpPr/>
          <p:nvPr/>
        </p:nvSpPr>
        <p:spPr>
          <a:xfrm>
            <a:off x="562928" y="2975789"/>
            <a:ext cx="80367" cy="80367"/>
          </a:xfrm>
          <a:prstGeom prst="roundRect">
            <a:avLst>
              <a:gd name="adj" fmla="val 568890"/>
            </a:avLst>
          </a:prstGeom>
          <a:solidFill>
            <a:srgbClr val="FFB393"/>
          </a:solidFill>
          <a:ln/>
        </p:spPr>
      </p:sp>
      <p:sp>
        <p:nvSpPr>
          <p:cNvPr id="8" name="Text 6"/>
          <p:cNvSpPr/>
          <p:nvPr/>
        </p:nvSpPr>
        <p:spPr>
          <a:xfrm>
            <a:off x="804029" y="2890361"/>
            <a:ext cx="2144554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Single policyholders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804029" y="3319105"/>
            <a:ext cx="6314956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Higher claim amounts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562928" y="3983415"/>
            <a:ext cx="80367" cy="80367"/>
          </a:xfrm>
          <a:prstGeom prst="roundRect">
            <a:avLst>
              <a:gd name="adj" fmla="val 568890"/>
            </a:avLst>
          </a:prstGeom>
          <a:solidFill>
            <a:srgbClr val="FFB393"/>
          </a:solidFill>
          <a:ln/>
        </p:spPr>
      </p:sp>
      <p:sp>
        <p:nvSpPr>
          <p:cNvPr id="11" name="Text 9"/>
          <p:cNvSpPr/>
          <p:nvPr/>
        </p:nvSpPr>
        <p:spPr>
          <a:xfrm>
            <a:off x="804029" y="3897987"/>
            <a:ext cx="2144554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Ages 26-65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804029" y="4326731"/>
            <a:ext cx="6314956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Peak driving frequency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562928" y="4991040"/>
            <a:ext cx="80367" cy="80367"/>
          </a:xfrm>
          <a:prstGeom prst="roundRect">
            <a:avLst>
              <a:gd name="adj" fmla="val 568890"/>
            </a:avLst>
          </a:prstGeom>
          <a:solidFill>
            <a:srgbClr val="FFB393"/>
          </a:solidFill>
          <a:ln/>
        </p:spPr>
      </p:sp>
      <p:sp>
        <p:nvSpPr>
          <p:cNvPr id="14" name="Text 12"/>
          <p:cNvSpPr/>
          <p:nvPr/>
        </p:nvSpPr>
        <p:spPr>
          <a:xfrm>
            <a:off x="804029" y="4905613"/>
            <a:ext cx="2144554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Ford &amp; Chevrolet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804029" y="5334357"/>
            <a:ext cx="6314956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Highest brand exposure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562928" y="5998666"/>
            <a:ext cx="80367" cy="80367"/>
          </a:xfrm>
          <a:prstGeom prst="roundRect">
            <a:avLst>
              <a:gd name="adj" fmla="val 568890"/>
            </a:avLst>
          </a:prstGeom>
          <a:solidFill>
            <a:srgbClr val="FFB393"/>
          </a:solidFill>
          <a:ln/>
        </p:spPr>
      </p:sp>
      <p:sp>
        <p:nvSpPr>
          <p:cNvPr id="17" name="Text 15"/>
          <p:cNvSpPr/>
          <p:nvPr/>
        </p:nvSpPr>
        <p:spPr>
          <a:xfrm>
            <a:off x="804029" y="5913239"/>
            <a:ext cx="2144554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Urban zones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804029" y="6341983"/>
            <a:ext cx="6314956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Traffic density impact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562928" y="7006292"/>
            <a:ext cx="80367" cy="80367"/>
          </a:xfrm>
          <a:prstGeom prst="roundRect">
            <a:avLst>
              <a:gd name="adj" fmla="val 568890"/>
            </a:avLst>
          </a:prstGeom>
          <a:solidFill>
            <a:srgbClr val="FFB393"/>
          </a:solidFill>
          <a:ln/>
        </p:spPr>
      </p:sp>
      <p:sp>
        <p:nvSpPr>
          <p:cNvPr id="20" name="Text 18"/>
          <p:cNvSpPr/>
          <p:nvPr/>
        </p:nvSpPr>
        <p:spPr>
          <a:xfrm>
            <a:off x="804029" y="6920865"/>
            <a:ext cx="2144554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Older vehicles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804029" y="7349609"/>
            <a:ext cx="6314956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Pre-2018 models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7519035" y="1380292"/>
            <a:ext cx="2573417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Low Risk Segments</a:t>
            </a:r>
            <a:endParaRPr lang="en-US" sz="2000" dirty="0"/>
          </a:p>
        </p:txBody>
      </p:sp>
      <p:sp>
        <p:nvSpPr>
          <p:cNvPr id="23" name="Shape 21"/>
          <p:cNvSpPr/>
          <p:nvPr/>
        </p:nvSpPr>
        <p:spPr>
          <a:xfrm>
            <a:off x="7519035" y="1968163"/>
            <a:ext cx="80367" cy="80367"/>
          </a:xfrm>
          <a:prstGeom prst="roundRect">
            <a:avLst>
              <a:gd name="adj" fmla="val 568890"/>
            </a:avLst>
          </a:prstGeom>
          <a:solidFill>
            <a:srgbClr val="FFB393"/>
          </a:solidFill>
          <a:ln/>
        </p:spPr>
      </p:sp>
      <p:sp>
        <p:nvSpPr>
          <p:cNvPr id="24" name="Text 22"/>
          <p:cNvSpPr/>
          <p:nvPr/>
        </p:nvSpPr>
        <p:spPr>
          <a:xfrm>
            <a:off x="7760137" y="1882735"/>
            <a:ext cx="2162056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Very young &amp; seniors</a:t>
            </a:r>
            <a:endParaRPr lang="en-US" sz="1650" dirty="0"/>
          </a:p>
        </p:txBody>
      </p:sp>
      <p:sp>
        <p:nvSpPr>
          <p:cNvPr id="25" name="Text 23"/>
          <p:cNvSpPr/>
          <p:nvPr/>
        </p:nvSpPr>
        <p:spPr>
          <a:xfrm>
            <a:off x="7760137" y="2311479"/>
            <a:ext cx="6314956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Ages 15-25 and 66+</a:t>
            </a:r>
            <a:endParaRPr lang="en-US" sz="1250" dirty="0"/>
          </a:p>
        </p:txBody>
      </p:sp>
      <p:sp>
        <p:nvSpPr>
          <p:cNvPr id="26" name="Shape 24"/>
          <p:cNvSpPr/>
          <p:nvPr/>
        </p:nvSpPr>
        <p:spPr>
          <a:xfrm>
            <a:off x="7519035" y="2975789"/>
            <a:ext cx="80367" cy="80367"/>
          </a:xfrm>
          <a:prstGeom prst="roundRect">
            <a:avLst>
              <a:gd name="adj" fmla="val 568890"/>
            </a:avLst>
          </a:prstGeom>
          <a:solidFill>
            <a:srgbClr val="FFB393"/>
          </a:solidFill>
          <a:ln/>
        </p:spPr>
      </p:sp>
      <p:sp>
        <p:nvSpPr>
          <p:cNvPr id="27" name="Text 25"/>
          <p:cNvSpPr/>
          <p:nvPr/>
        </p:nvSpPr>
        <p:spPr>
          <a:xfrm>
            <a:off x="7760137" y="2890361"/>
            <a:ext cx="2144554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Married drivers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7760137" y="3319105"/>
            <a:ext cx="6314956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Stable risk profiles</a:t>
            </a:r>
            <a:endParaRPr lang="en-US" sz="1250" dirty="0"/>
          </a:p>
        </p:txBody>
      </p:sp>
      <p:sp>
        <p:nvSpPr>
          <p:cNvPr id="29" name="Shape 27"/>
          <p:cNvSpPr/>
          <p:nvPr/>
        </p:nvSpPr>
        <p:spPr>
          <a:xfrm>
            <a:off x="7519035" y="3983415"/>
            <a:ext cx="80367" cy="80367"/>
          </a:xfrm>
          <a:prstGeom prst="roundRect">
            <a:avLst>
              <a:gd name="adj" fmla="val 568890"/>
            </a:avLst>
          </a:prstGeom>
          <a:solidFill>
            <a:srgbClr val="FFB393"/>
          </a:solidFill>
          <a:ln/>
        </p:spPr>
      </p:sp>
      <p:sp>
        <p:nvSpPr>
          <p:cNvPr id="30" name="Text 28"/>
          <p:cNvSpPr/>
          <p:nvPr/>
        </p:nvSpPr>
        <p:spPr>
          <a:xfrm>
            <a:off x="7760137" y="3897987"/>
            <a:ext cx="2144554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PhD-educated</a:t>
            </a:r>
            <a:endParaRPr lang="en-US" sz="1650" dirty="0"/>
          </a:p>
        </p:txBody>
      </p:sp>
      <p:sp>
        <p:nvSpPr>
          <p:cNvPr id="31" name="Text 29"/>
          <p:cNvSpPr/>
          <p:nvPr/>
        </p:nvSpPr>
        <p:spPr>
          <a:xfrm>
            <a:off x="7760137" y="4326731"/>
            <a:ext cx="6314956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Lowest claim volumes</a:t>
            </a:r>
            <a:endParaRPr lang="en-US" sz="1250" dirty="0"/>
          </a:p>
        </p:txBody>
      </p:sp>
      <p:sp>
        <p:nvSpPr>
          <p:cNvPr id="32" name="Shape 30"/>
          <p:cNvSpPr/>
          <p:nvPr/>
        </p:nvSpPr>
        <p:spPr>
          <a:xfrm>
            <a:off x="7519035" y="4991040"/>
            <a:ext cx="80367" cy="80367"/>
          </a:xfrm>
          <a:prstGeom prst="roundRect">
            <a:avLst>
              <a:gd name="adj" fmla="val 568890"/>
            </a:avLst>
          </a:prstGeom>
          <a:solidFill>
            <a:srgbClr val="FFB393"/>
          </a:solidFill>
          <a:ln/>
        </p:spPr>
      </p:sp>
      <p:sp>
        <p:nvSpPr>
          <p:cNvPr id="33" name="Text 31"/>
          <p:cNvSpPr/>
          <p:nvPr/>
        </p:nvSpPr>
        <p:spPr>
          <a:xfrm>
            <a:off x="7760137" y="4905613"/>
            <a:ext cx="2144554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Newer vehicles</a:t>
            </a:r>
            <a:endParaRPr lang="en-US" sz="1650" dirty="0"/>
          </a:p>
        </p:txBody>
      </p:sp>
      <p:sp>
        <p:nvSpPr>
          <p:cNvPr id="34" name="Text 32"/>
          <p:cNvSpPr/>
          <p:nvPr/>
        </p:nvSpPr>
        <p:spPr>
          <a:xfrm>
            <a:off x="7760137" y="5334357"/>
            <a:ext cx="6314956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Post-2018 models</a:t>
            </a:r>
            <a:endParaRPr lang="en-US" sz="1250" dirty="0"/>
          </a:p>
        </p:txBody>
      </p:sp>
      <p:sp>
        <p:nvSpPr>
          <p:cNvPr id="35" name="Shape 33"/>
          <p:cNvSpPr/>
          <p:nvPr/>
        </p:nvSpPr>
        <p:spPr>
          <a:xfrm>
            <a:off x="7519035" y="5998666"/>
            <a:ext cx="80367" cy="80367"/>
          </a:xfrm>
          <a:prstGeom prst="roundRect">
            <a:avLst>
              <a:gd name="adj" fmla="val 568890"/>
            </a:avLst>
          </a:prstGeom>
          <a:solidFill>
            <a:srgbClr val="FFB393"/>
          </a:solidFill>
          <a:ln/>
        </p:spPr>
      </p:sp>
      <p:sp>
        <p:nvSpPr>
          <p:cNvPr id="36" name="Text 34"/>
          <p:cNvSpPr/>
          <p:nvPr/>
        </p:nvSpPr>
        <p:spPr>
          <a:xfrm>
            <a:off x="7760137" y="5913239"/>
            <a:ext cx="2144554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Rural areas</a:t>
            </a:r>
            <a:endParaRPr lang="en-US" sz="1650" dirty="0"/>
          </a:p>
        </p:txBody>
      </p:sp>
      <p:sp>
        <p:nvSpPr>
          <p:cNvPr id="37" name="Text 35"/>
          <p:cNvSpPr/>
          <p:nvPr/>
        </p:nvSpPr>
        <p:spPr>
          <a:xfrm>
            <a:off x="7760137" y="6341983"/>
            <a:ext cx="6314956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Untapped market potential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2025-11-28T14:45:55Z</dcterms:created>
  <dcterms:modified xsi:type="dcterms:W3CDTF">2025-11-28T14:45:55Z</dcterms:modified>
</cp:coreProperties>
</file>